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305" r:id="rId6"/>
    <p:sldId id="302" r:id="rId7"/>
    <p:sldId id="301" r:id="rId8"/>
    <p:sldId id="303" r:id="rId9"/>
    <p:sldId id="285" r:id="rId10"/>
    <p:sldId id="307" r:id="rId11"/>
    <p:sldId id="311" r:id="rId12"/>
    <p:sldId id="312" r:id="rId13"/>
    <p:sldId id="304" r:id="rId14"/>
    <p:sldId id="306" r:id="rId15"/>
    <p:sldId id="298" r:id="rId16"/>
    <p:sldId id="309" r:id="rId17"/>
    <p:sldId id="270" r:id="rId18"/>
    <p:sldId id="290" r:id="rId19"/>
    <p:sldId id="300" r:id="rId20"/>
    <p:sldId id="289" r:id="rId21"/>
    <p:sldId id="286" r:id="rId22"/>
    <p:sldId id="288" r:id="rId23"/>
    <p:sldId id="31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909"/>
    <a:srgbClr val="038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3595" autoAdjust="0"/>
  </p:normalViewPr>
  <p:slideViewPr>
    <p:cSldViewPr snapToGrid="0">
      <p:cViewPr varScale="1">
        <p:scale>
          <a:sx n="71" d="100"/>
          <a:sy n="71" d="100"/>
        </p:scale>
        <p:origin x="882" y="66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223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39A-4B64-8190-AED9A77092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39A-4B64-8190-AED9A77092CE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39A-4B64-8190-AED9A77092C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39A-4B64-8190-AED9A77092C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9A-4B64-8190-AED9A7709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69B-4764-A905-B46FA258CC8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69B-4764-A905-B46FA258CC8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69B-4764-A905-B46FA258CC8A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69B-4764-A905-B46FA258CC8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9B-4764-A905-B46FA258CC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878-47F7-914D-F3CEAF5E313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878-47F7-914D-F3CEAF5E3135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878-47F7-914D-F3CEAF5E3135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78-47F7-914D-F3CEAF5E313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78-47F7-914D-F3CEAF5E31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56E-4C44-82E1-56CFB71667F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6E-4C44-82E1-56CFB71667FE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56E-4C44-82E1-56CFB71667FE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6E-4C44-82E1-56CFB71667F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6E-4C44-82E1-56CFB71667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4AEED-FF0D-4512-BD5F-9F077F06D9A7}" type="datetimeFigureOut">
              <a:rPr lang="en-US" smtClean="0"/>
              <a:t>5/14/2024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8AB8-F519-4C44-A217-B2548CA6E5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F9B45-E22A-4A9C-91D5-81685A72A6FA}" type="datetimeFigureOut">
              <a:rPr lang="en-US" smtClean="0"/>
              <a:t>5/14/2024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3549-A82F-409E-AD53-534267A0E1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86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54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30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380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4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3902"/>
            <a:ext cx="5157787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3902"/>
            <a:ext cx="5183188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Date Placeholder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 userDrawn="1">
          <p15:clr>
            <a:srgbClr val="5ACBF0"/>
          </p15:clr>
        </p15:guide>
        <p15:guide id="2" pos="2568" userDrawn="1">
          <p15:clr>
            <a:srgbClr val="5ACBF0"/>
          </p15:clr>
        </p15:guide>
        <p15:guide id="3" pos="576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76" userDrawn="1">
          <p15:clr>
            <a:srgbClr val="000000"/>
          </p15:clr>
        </p15:guide>
        <p15:guide id="7" pos="7104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advisor/car-insurance/car-insurance-facts-and-statistics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nvoca.com/blog/insurance-marketing-statistic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oca.com/blog/insurance-marketing-statistics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orbes.com/advisor/car-insurance/car-insurance-facts-and-statistics/" TargetMode="External"/><Relationship Id="rId4" Type="http://schemas.openxmlformats.org/officeDocument/2006/relationships/hyperlink" Target="https://www.autoinsurance.com/research/car-insurance-ad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miranda93/auto-insurance-retention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kaggle.com/datasets/merishnasuwal/auto-insurance-churn-analysis-dataset?select=autoinsurance_churn.csv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bridge and cables">
            <a:extLst>
              <a:ext uri="{FF2B5EF4-FFF2-40B4-BE49-F238E27FC236}">
                <a16:creationId xmlns:a16="http://schemas.microsoft.com/office/drawing/2014/main" id="{96D6DE01-D902-4482-9C44-25411826C9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636008"/>
            <a:ext cx="9144000" cy="1107959"/>
          </a:xfrm>
        </p:spPr>
        <p:txBody>
          <a:bodyPr anchor="b"/>
          <a:lstStyle/>
          <a:p>
            <a:r>
              <a:rPr lang="en-US" dirty="0"/>
              <a:t>Auto Insurance Retention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A575-4944-44FE-8343-886F3F628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5742432"/>
            <a:ext cx="7953375" cy="457200"/>
          </a:xfrm>
        </p:spPr>
        <p:txBody>
          <a:bodyPr/>
          <a:lstStyle/>
          <a:p>
            <a:r>
              <a:rPr lang="en-US" dirty="0"/>
              <a:t>Eli Miranda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coins on a table&#10;">
            <a:extLst>
              <a:ext uri="{FF2B5EF4-FFF2-40B4-BE49-F238E27FC236}">
                <a16:creationId xmlns:a16="http://schemas.microsoft.com/office/drawing/2014/main" id="{A78432FC-7702-44D2-9799-5CC8D3D0C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8957"/>
            <a:ext cx="4032504" cy="1325563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8800" y="1173329"/>
            <a:ext cx="2743200" cy="3657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UNIQUE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1B0752-C624-457B-B12B-B88C90BBA8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8800" y="1522412"/>
            <a:ext cx="2743200" cy="914400"/>
          </a:xfrm>
        </p:spPr>
        <p:txBody>
          <a:bodyPr/>
          <a:lstStyle/>
          <a:p>
            <a:r>
              <a:rPr lang="en-ZA" dirty="0"/>
              <a:t>Only product specifically dedicated to investment tools for business</a:t>
            </a:r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E0EDB3B-C0A8-4C28-A8CE-248E9B2BF5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38800" y="2743993"/>
            <a:ext cx="2743200" cy="365760"/>
          </a:xfrm>
        </p:spPr>
        <p:txBody>
          <a:bodyPr/>
          <a:lstStyle/>
          <a:p>
            <a:r>
              <a:rPr lang="en-ZA" dirty="0"/>
              <a:t>FIRST TO MARKET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446DD38-A9AC-47C3-9018-7367CED92B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38800" y="3074026"/>
            <a:ext cx="2743200" cy="914400"/>
          </a:xfrm>
        </p:spPr>
        <p:txBody>
          <a:bodyPr/>
          <a:lstStyle/>
          <a:p>
            <a:r>
              <a:rPr lang="en-ZA" dirty="0"/>
              <a:t>First beautifully designed product that's both stylish and functional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856D9EA-5EA0-4EBE-B2BD-E08F18E8DB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86038" y="1182807"/>
            <a:ext cx="2743200" cy="365760"/>
          </a:xfrm>
        </p:spPr>
        <p:txBody>
          <a:bodyPr/>
          <a:lstStyle/>
          <a:p>
            <a:r>
              <a:rPr lang="en-ZA" dirty="0"/>
              <a:t>TESTED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5D79B6A-A890-45AF-A99D-5F70F6C802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86038" y="1531890"/>
            <a:ext cx="2743200" cy="914400"/>
          </a:xfrm>
        </p:spPr>
        <p:txBody>
          <a:bodyPr/>
          <a:lstStyle/>
          <a:p>
            <a:r>
              <a:rPr lang="en-ZA" dirty="0"/>
              <a:t>Conducted testing with businesses in the area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8477383-390C-41CA-A296-5FBDFAD23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86038" y="2753471"/>
            <a:ext cx="2743200" cy="365760"/>
          </a:xfrm>
        </p:spPr>
        <p:txBody>
          <a:bodyPr/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0B07462-809B-4573-9E92-EDEE7B8990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86038" y="3083504"/>
            <a:ext cx="2743200" cy="914400"/>
          </a:xfrm>
        </p:spPr>
        <p:txBody>
          <a:bodyPr/>
          <a:lstStyle/>
          <a:p>
            <a:r>
              <a:rPr lang="en-ZA" dirty="0"/>
              <a:t>Designed with the help and input of investment experts in the field </a:t>
            </a:r>
            <a:endParaRPr lang="en-US" dirty="0"/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0069E16B-D01D-4956-97FF-73636082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33065600-E909-4725-88CF-C309407E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839DF259-1923-4D25-955A-2AFFAE8B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18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person in city looking up at buildings">
            <a:extLst>
              <a:ext uri="{FF2B5EF4-FFF2-40B4-BE49-F238E27FC236}">
                <a16:creationId xmlns:a16="http://schemas.microsoft.com/office/drawing/2014/main" id="{A4CCED48-582B-43C4-94BC-03412703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084064"/>
            <a:ext cx="8311896" cy="1049254"/>
          </a:xfrm>
        </p:spPr>
        <p:txBody>
          <a:bodyPr/>
          <a:lstStyle/>
          <a:p>
            <a:r>
              <a:rPr lang="en-US" dirty="0"/>
              <a:t>COMPANY OVERVIEW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EC6DDB-CC59-401B-8B8D-769C5AB2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9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lack and white image of bar graphs">
            <a:extLst>
              <a:ext uri="{FF2B5EF4-FFF2-40B4-BE49-F238E27FC236}">
                <a16:creationId xmlns:a16="http://schemas.microsoft.com/office/drawing/2014/main" id="{328A991A-37FB-44FF-88EA-33E50292CB5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MARKET OVERVIEW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FF04D30-F224-451C-9FFE-3930E78F7E5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67130" y="2752344"/>
            <a:ext cx="2560320" cy="603504"/>
          </a:xfrm>
        </p:spPr>
        <p:txBody>
          <a:bodyPr anchor="ctr">
            <a:normAutofit/>
          </a:bodyPr>
          <a:lstStyle/>
          <a:p>
            <a:r>
              <a:rPr lang="en-ZA" dirty="0"/>
              <a:t>$3B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15840" y="2752344"/>
            <a:ext cx="2560320" cy="603504"/>
          </a:xfrm>
        </p:spPr>
        <p:txBody>
          <a:bodyPr anchor="ctr"/>
          <a:lstStyle/>
          <a:p>
            <a:r>
              <a:rPr lang="en-ZA" dirty="0"/>
              <a:t>$2B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7194" y="2752344"/>
            <a:ext cx="2560320" cy="603504"/>
          </a:xfrm>
        </p:spPr>
        <p:txBody>
          <a:bodyPr anchor="ctr"/>
          <a:lstStyle/>
          <a:p>
            <a:r>
              <a:rPr lang="en-ZA" dirty="0"/>
              <a:t>$1B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67130" y="3502152"/>
            <a:ext cx="2560320" cy="1371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15840" y="3502152"/>
            <a:ext cx="2560320" cy="1371600"/>
          </a:xfrm>
        </p:spPr>
        <p:txBody>
          <a:bodyPr/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67194" y="3502152"/>
            <a:ext cx="2560320" cy="1371600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27C7F-0ED2-4657-B2A4-AF40C8659E41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21816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image of bar graphs&#10;">
            <a:extLst>
              <a:ext uri="{FF2B5EF4-FFF2-40B4-BE49-F238E27FC236}">
                <a16:creationId xmlns:a16="http://schemas.microsoft.com/office/drawing/2014/main" id="{1D2A9476-0B6C-45AA-9858-11D33F36A0D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MARKET COMPARISON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69848" y="2121408"/>
            <a:ext cx="2560320" cy="914400"/>
          </a:xfrm>
        </p:spPr>
        <p:txBody>
          <a:bodyPr>
            <a:normAutofit/>
          </a:bodyPr>
          <a:lstStyle/>
          <a:p>
            <a:r>
              <a:rPr lang="en-ZA" dirty="0"/>
              <a:t>$3B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00600" y="2121408"/>
            <a:ext cx="2560320" cy="914400"/>
          </a:xfrm>
        </p:spPr>
        <p:txBody>
          <a:bodyPr/>
          <a:lstStyle/>
          <a:p>
            <a:r>
              <a:rPr lang="en-ZA" dirty="0"/>
              <a:t>$2B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31351" y="2121408"/>
            <a:ext cx="2592505" cy="914400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9848" y="3730752"/>
            <a:ext cx="2560320" cy="1188720"/>
          </a:xfrm>
        </p:spPr>
        <p:txBody>
          <a:bodyPr/>
          <a:lstStyle/>
          <a:p>
            <a:r>
              <a:rPr lang="en-ZA" dirty="0"/>
              <a:t>Opportunity to build</a:t>
            </a:r>
          </a:p>
          <a:p>
            <a:r>
              <a:rPr lang="en-ZA" noProof="1"/>
              <a:t>Addressable market</a:t>
            </a:r>
            <a:endParaRPr lang="en-ZA" dirty="0"/>
          </a:p>
          <a:p>
            <a:endParaRPr lang="en-ZA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00600" y="3730752"/>
            <a:ext cx="2560320" cy="1188720"/>
          </a:xfrm>
        </p:spPr>
        <p:txBody>
          <a:bodyPr/>
          <a:lstStyle/>
          <a:p>
            <a:r>
              <a:rPr lang="en-ZA" dirty="0"/>
              <a:t>Freedom to invent</a:t>
            </a:r>
          </a:p>
          <a:p>
            <a:r>
              <a:rPr lang="en-US" dirty="0"/>
              <a:t>Serviceable market</a:t>
            </a:r>
            <a:endParaRPr lang="en-ZA" dirty="0"/>
          </a:p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531352" y="3730752"/>
            <a:ext cx="2560320" cy="1188720"/>
          </a:xfrm>
        </p:spPr>
        <p:txBody>
          <a:bodyPr/>
          <a:lstStyle/>
          <a:p>
            <a:r>
              <a:rPr lang="en-ZA" dirty="0"/>
              <a:t>Few competitors</a:t>
            </a:r>
          </a:p>
          <a:p>
            <a:r>
              <a:rPr lang="en-ZA" noProof="1"/>
              <a:t>Obtainable market</a:t>
            </a:r>
            <a:endParaRPr lang="en-US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FA976-C9B1-4553-9357-32CAEBA1BA36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1689019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image of bar graphs&#10;">
            <a:extLst>
              <a:ext uri="{FF2B5EF4-FFF2-40B4-BE49-F238E27FC236}">
                <a16:creationId xmlns:a16="http://schemas.microsoft.com/office/drawing/2014/main" id="{8DF0B24C-C423-4BE7-9103-806E661E1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A222B6F-BB67-4A4C-8885-56E895268E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66800" y="1525143"/>
            <a:ext cx="10058400" cy="548640"/>
          </a:xfrm>
        </p:spPr>
        <p:txBody>
          <a:bodyPr>
            <a:normAutofit/>
          </a:bodyPr>
          <a:lstStyle/>
          <a:p>
            <a:r>
              <a:rPr lang="en-ZA" dirty="0"/>
              <a:t>How we’ll scale in the future</a:t>
            </a:r>
          </a:p>
          <a:p>
            <a:endParaRPr lang="en-US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A7DD34AA-E48A-47B4-BD20-EA3CBB161ED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FEB 20XX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AD4C9E1-F442-4E77-AD43-98B4169C16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673352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Roll out product to local businesses to help establish the product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314248-E087-48C3-891A-BF11C1EE1F0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636008" y="2697587"/>
            <a:ext cx="2926080" cy="2505345"/>
          </a:xfrm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D8C892-AFAE-46DF-8A54-B8C979482F0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73775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Release the product to the general public and monitor stock market trends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BDCA60-2625-4B36-96B1-2B050A7C73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790688" y="2697587"/>
            <a:ext cx="2926080" cy="2505345"/>
          </a:xfrm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255A71-CEF2-4F63-A0C4-DC367B56213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8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Gather feedback from the financial community to expand availability of the product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6062A-F97D-488B-9454-8BCCA36C6DA0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354056BA-2CCC-4DA8-BF1E-8AE4C81144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8CA60395-A3D9-469E-B191-FCFC5F5EE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OUR COMPETITION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09000" y="2130552"/>
            <a:ext cx="2011680" cy="274320"/>
          </a:xfrm>
        </p:spPr>
        <p:txBody>
          <a:bodyPr>
            <a:no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E3E8D6-EBCD-4E49-9090-1E7064FAD1EA}"/>
              </a:ext>
            </a:extLst>
          </p:cNvPr>
          <p:cNvSpPr txBox="1"/>
          <p:nvPr/>
        </p:nvSpPr>
        <p:spPr>
          <a:xfrm>
            <a:off x="8762113" y="2175264"/>
            <a:ext cx="151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CONTOSO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474FBB-AFB3-4F5F-8F5A-C916AA503E95}"/>
              </a:ext>
            </a:extLst>
          </p:cNvPr>
          <p:cNvSpPr txBox="1"/>
          <p:nvPr/>
        </p:nvSpPr>
        <p:spPr>
          <a:xfrm>
            <a:off x="1431112" y="2684568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375" y="3252207"/>
            <a:ext cx="2011363" cy="274638"/>
          </a:xfrm>
        </p:spPr>
        <p:txBody>
          <a:bodyPr>
            <a:no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45168" y="3273552"/>
            <a:ext cx="2011680" cy="274320"/>
          </a:xfrm>
        </p:spPr>
        <p:txBody>
          <a:bodyPr>
            <a:normAutofit lnSpcReduction="10000"/>
          </a:bodyPr>
          <a:lstStyle/>
          <a:p>
            <a:r>
              <a:rPr lang="en-ZA" dirty="0"/>
              <a:t>Affordable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4E8CF7-1F1C-45FE-9088-92F9A8BEC2AF}"/>
              </a:ext>
            </a:extLst>
          </p:cNvPr>
          <p:cNvSpPr txBox="1"/>
          <p:nvPr/>
        </p:nvSpPr>
        <p:spPr>
          <a:xfrm>
            <a:off x="2036066" y="413826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3EB4F2-6DCD-42D9-A38E-E739722752EE}"/>
              </a:ext>
            </a:extLst>
          </p:cNvPr>
          <p:cNvSpPr txBox="1"/>
          <p:nvPr/>
        </p:nvSpPr>
        <p:spPr>
          <a:xfrm>
            <a:off x="2612253" y="4741178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A47F5A-99BC-46EC-A6B9-3DB10D5A741B}"/>
              </a:ext>
            </a:extLst>
          </p:cNvPr>
          <p:cNvSpPr txBox="1"/>
          <p:nvPr/>
        </p:nvSpPr>
        <p:spPr>
          <a:xfrm>
            <a:off x="5918241" y="468826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51BACB-0034-4464-B71B-DE045F78BAD8}"/>
              </a:ext>
            </a:extLst>
          </p:cNvPr>
          <p:cNvSpPr txBox="1"/>
          <p:nvPr/>
        </p:nvSpPr>
        <p:spPr>
          <a:xfrm>
            <a:off x="7616115" y="4153685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9000" y="5184648"/>
            <a:ext cx="2011680" cy="274320"/>
          </a:xfrm>
        </p:spPr>
        <p:txBody>
          <a:bodyPr>
            <a:normAutofit lnSpcReduction="10000"/>
          </a:bodyPr>
          <a:lstStyle/>
          <a:p>
            <a:r>
              <a:rPr lang="en-ZA" dirty="0"/>
              <a:t>Inconvenient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C713730-0D5A-4207-A796-E1A98217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91232" y="3012705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DAEBEE-A114-4C54-9B63-DEFA96F6B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72373" y="4534092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90E21EE-75B0-43BB-BF94-A9BF7327A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6235" y="3946594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B1A1C25-B297-4292-95F7-F45462C0F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8361" y="4483895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9671F7-315E-4F2A-A255-2959A5816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96186" y="3936604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DB5DC08-9E27-4C29-8425-CB31A423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39852" y="2571997"/>
            <a:ext cx="274320" cy="274320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4AE1D161-46F9-4A99-81FE-3AA72B026138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48236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394168C4-B2DA-4D2C-9105-A30BEC6030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3" y="1482296"/>
            <a:ext cx="8321040" cy="365125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323"/>
            <a:ext cx="5157787" cy="731837"/>
          </a:xfrm>
        </p:spPr>
        <p:txBody>
          <a:bodyPr>
            <a:normAutofit/>
          </a:bodyPr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67827185"/>
              </p:ext>
            </p:extLst>
          </p:nvPr>
        </p:nvGraphicFramePr>
        <p:xfrm>
          <a:off x="936044" y="2581275"/>
          <a:ext cx="4839115" cy="313372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67823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67823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67823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67823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67823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9484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Clients</a:t>
                      </a:r>
                      <a:endParaRPr lang="ru-RU" sz="1400" b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Orders</a:t>
                      </a:r>
                      <a:endParaRPr lang="ru-RU" sz="1400" b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Gross revenue</a:t>
                      </a:r>
                      <a:endParaRPr lang="ru-RU" sz="1400" b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Net revenue</a:t>
                      </a:r>
                      <a:endParaRPr lang="ru-RU" sz="1400" b="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463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1100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$10,000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$7,000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463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$20,000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$16,000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463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$30,000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$25,000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463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$40,000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$30,000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22064" y="1690323"/>
            <a:ext cx="5183188" cy="731837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20544272"/>
              </p:ext>
            </p:extLst>
          </p:nvPr>
        </p:nvGraphicFramePr>
        <p:xfrm>
          <a:off x="6416842" y="2438400"/>
          <a:ext cx="4938545" cy="3652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57D13E-C753-4E0C-B3C1-D6F8A633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9307B-C100-4B37-A55A-F406AC62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0E482-BEB9-41AB-AEED-00BF3EC6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85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>
                <a:solidFill>
                  <a:schemeClr val="tx1"/>
                </a:solidFill>
              </a:rPr>
              <a:t>TWO-YEAR ACTION PLAN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167128" y="2470398"/>
            <a:ext cx="1828800" cy="696912"/>
          </a:xfrm>
          <a:noFill/>
          <a:ln w="25400">
            <a:solidFill>
              <a:schemeClr val="accent3"/>
            </a:solidFill>
          </a:ln>
        </p:spPr>
        <p:txBody>
          <a:bodyPr anchor="t" anchorCtr="0"/>
          <a:lstStyle/>
          <a:p>
            <a:pPr>
              <a:lnSpc>
                <a:spcPct val="200000"/>
              </a:lnSpc>
            </a:pPr>
            <a:r>
              <a:rPr lang="en-ZA" dirty="0"/>
              <a:t>Supply volunteers</a:t>
            </a:r>
          </a:p>
        </p:txBody>
      </p:sp>
      <p:sp>
        <p:nvSpPr>
          <p:cNvPr id="116" name="Text Placeholder 32">
            <a:extLst>
              <a:ext uri="{FF2B5EF4-FFF2-40B4-BE49-F238E27FC236}">
                <a16:creationId xmlns:a16="http://schemas.microsoft.com/office/drawing/2014/main" id="{1DF5D925-396D-4F69-A672-042BE3765BF3}"/>
              </a:ext>
            </a:extLst>
          </p:cNvPr>
          <p:cNvSpPr txBox="1">
            <a:spLocks/>
          </p:cNvSpPr>
          <p:nvPr/>
        </p:nvSpPr>
        <p:spPr>
          <a:xfrm>
            <a:off x="2214621" y="2911853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/>
              <a:t>Feb 20XX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4531162" y="2468880"/>
            <a:ext cx="1828800" cy="694944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vert="horz" lIns="0" tIns="3600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/>
              <a:t>Run focus groups</a:t>
            </a:r>
          </a:p>
        </p:txBody>
      </p:sp>
      <p:sp>
        <p:nvSpPr>
          <p:cNvPr id="118" name="Text Placeholder 32">
            <a:extLst>
              <a:ext uri="{FF2B5EF4-FFF2-40B4-BE49-F238E27FC236}">
                <a16:creationId xmlns:a16="http://schemas.microsoft.com/office/drawing/2014/main" id="{8D1819FD-484E-465C-9168-96B226CC52AC}"/>
              </a:ext>
            </a:extLst>
          </p:cNvPr>
          <p:cNvSpPr txBox="1">
            <a:spLocks/>
          </p:cNvSpPr>
          <p:nvPr/>
        </p:nvSpPr>
        <p:spPr>
          <a:xfrm>
            <a:off x="4600443" y="290779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/>
              <a:t>May 20XX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55234" y="2468880"/>
            <a:ext cx="1828800" cy="694944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vert="horz" lIns="0" tIns="3600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/>
              <a:t>Gather feedback</a:t>
            </a:r>
          </a:p>
        </p:txBody>
      </p:sp>
      <p:sp>
        <p:nvSpPr>
          <p:cNvPr id="122" name="Text Placeholder 32">
            <a:extLst>
              <a:ext uri="{FF2B5EF4-FFF2-40B4-BE49-F238E27FC236}">
                <a16:creationId xmlns:a16="http://schemas.microsoft.com/office/drawing/2014/main" id="{03FCDCE9-ECBC-4C82-B228-62D7B590374B}"/>
              </a:ext>
            </a:extLst>
          </p:cNvPr>
          <p:cNvSpPr txBox="1">
            <a:spLocks/>
          </p:cNvSpPr>
          <p:nvPr/>
        </p:nvSpPr>
        <p:spPr>
          <a:xfrm>
            <a:off x="8545115" y="290779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/>
              <a:t>Oct 20XX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4C1DC48-210B-4EA5-ABC0-EFF5BC2E0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81528" y="3161849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6155A8D-4215-45F4-9EE8-B5134F3B1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45562" y="3163824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34685E3-049D-4C8B-8099-9C2BDDE0A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69634" y="3163824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422952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C1997AD5-1C95-4DBE-B96B-FF9C9B5BF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14495" y="3993955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61C29B84-1C3F-4264-B157-6E66C0FE2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71017" y="3993016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B04E3E4-BABC-4652-903D-E382A6E60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7975" y="3994428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B9032FF-99AE-4650-8A87-BB9117C82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96099" y="3993016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24228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2D5F1D5-E2E9-49DD-8D91-4398296FA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76775" y="4722682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7675303-0D1F-4522-B513-62246F67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21953" y="4724657"/>
            <a:ext cx="0" cy="2743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CDC1244-94F9-4369-9B79-DCF2E5A79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54512" y="4724657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62375" y="5004966"/>
            <a:ext cx="1828800" cy="694944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vert="horz" lIns="0" tIns="3600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Test with businesses</a:t>
            </a:r>
          </a:p>
        </p:txBody>
      </p:sp>
      <p:sp>
        <p:nvSpPr>
          <p:cNvPr id="126" name="Text Placeholder 32">
            <a:extLst>
              <a:ext uri="{FF2B5EF4-FFF2-40B4-BE49-F238E27FC236}">
                <a16:creationId xmlns:a16="http://schemas.microsoft.com/office/drawing/2014/main" id="{2C0D3F0C-99CF-4238-AAA4-C13CD4B2C416}"/>
              </a:ext>
            </a:extLst>
          </p:cNvPr>
          <p:cNvSpPr txBox="1">
            <a:spLocks/>
          </p:cNvSpPr>
          <p:nvPr/>
        </p:nvSpPr>
        <p:spPr>
          <a:xfrm>
            <a:off x="2211772" y="543792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/>
              <a:t>Feb 20XX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98DDA43F-34CF-4E57-97F0-535BCBD8A38F}"/>
              </a:ext>
            </a:extLst>
          </p:cNvPr>
          <p:cNvSpPr txBox="1">
            <a:spLocks/>
          </p:cNvSpPr>
          <p:nvPr/>
        </p:nvSpPr>
        <p:spPr>
          <a:xfrm>
            <a:off x="6107553" y="5001768"/>
            <a:ext cx="1828800" cy="694944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solidFill>
                  <a:schemeClr val="bg1"/>
                </a:solidFill>
              </a:rPr>
              <a:t>Regional launch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A73003EF-6143-460A-9787-61DCD9FD999B}"/>
              </a:ext>
            </a:extLst>
          </p:cNvPr>
          <p:cNvSpPr txBox="1">
            <a:spLocks/>
          </p:cNvSpPr>
          <p:nvPr/>
        </p:nvSpPr>
        <p:spPr>
          <a:xfrm>
            <a:off x="6180038" y="5440680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>
                <a:solidFill>
                  <a:schemeClr val="bg1"/>
                </a:solidFill>
              </a:rPr>
              <a:t>July 20XX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465664" y="5001768"/>
            <a:ext cx="1828800" cy="694944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vert="horz" lIns="0" tIns="3600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/>
              <a:t>Deliver to consumers</a:t>
            </a:r>
          </a:p>
        </p:txBody>
      </p:sp>
      <p:sp>
        <p:nvSpPr>
          <p:cNvPr id="128" name="Text Placeholder 32">
            <a:extLst>
              <a:ext uri="{FF2B5EF4-FFF2-40B4-BE49-F238E27FC236}">
                <a16:creationId xmlns:a16="http://schemas.microsoft.com/office/drawing/2014/main" id="{45985B0E-D419-4BA2-BA87-799D71E9D775}"/>
              </a:ext>
            </a:extLst>
          </p:cNvPr>
          <p:cNvSpPr txBox="1">
            <a:spLocks/>
          </p:cNvSpPr>
          <p:nvPr/>
        </p:nvSpPr>
        <p:spPr>
          <a:xfrm>
            <a:off x="9573176" y="5440680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/>
              <a:t>Dec 20XX</a:t>
            </a:r>
          </a:p>
        </p:txBody>
      </p:sp>
      <p:sp>
        <p:nvSpPr>
          <p:cNvPr id="145" name="Date Placeholder 144">
            <a:extLst>
              <a:ext uri="{FF2B5EF4-FFF2-40B4-BE49-F238E27FC236}">
                <a16:creationId xmlns:a16="http://schemas.microsoft.com/office/drawing/2014/main" id="{EDFDF909-B06D-4D45-B05A-FB9B7D1C9B5B}"/>
              </a:ext>
            </a:extLst>
          </p:cNvPr>
          <p:cNvSpPr>
            <a:spLocks noGrp="1"/>
          </p:cNvSpPr>
          <p:nvPr>
            <p:ph type="dt" sz="half" idx="61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29362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2473182411"/>
              </p:ext>
            </p:extLst>
          </p:nvPr>
        </p:nvGraphicFramePr>
        <p:xfrm>
          <a:off x="914400" y="1746494"/>
          <a:ext cx="10363200" cy="453707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8438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46842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4900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Percent of 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ED77D-2B6B-4E46-8274-36014FE9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DB081-B60F-4DC1-A168-C1FA616A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667E-28E3-4197-9F43-0F8C3650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32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365760"/>
            <a:ext cx="10515600" cy="1325563"/>
          </a:xfrm>
        </p:spPr>
        <p:txBody>
          <a:bodyPr/>
          <a:lstStyle/>
          <a:p>
            <a:r>
              <a:rPr lang="en-US" dirty="0"/>
              <a:t>FUNDING</a:t>
            </a:r>
          </a:p>
        </p:txBody>
      </p:sp>
      <p:graphicFrame>
        <p:nvGraphicFramePr>
          <p:cNvPr id="43" name="Content Placeholder 42" descr="pie chart">
            <a:extLst>
              <a:ext uri="{FF2B5EF4-FFF2-40B4-BE49-F238E27FC236}">
                <a16:creationId xmlns:a16="http://schemas.microsoft.com/office/drawing/2014/main" id="{DAD05018-06C3-4FE9-88DE-5F5A1458E17D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3629318033"/>
              </p:ext>
            </p:extLst>
          </p:nvPr>
        </p:nvGraphicFramePr>
        <p:xfrm>
          <a:off x="914400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063008F3-86E2-4FC4-B153-16D21B16A61D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2024311918"/>
              </p:ext>
            </p:extLst>
          </p:nvPr>
        </p:nvGraphicFramePr>
        <p:xfrm>
          <a:off x="3603625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6" name="Content Placeholder 95" descr="pie chart&#10;">
            <a:extLst>
              <a:ext uri="{FF2B5EF4-FFF2-40B4-BE49-F238E27FC236}">
                <a16:creationId xmlns:a16="http://schemas.microsoft.com/office/drawing/2014/main" id="{57B71365-A7C7-4A29-8A28-E6BA96C8208D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2449172034"/>
              </p:ext>
            </p:extLst>
          </p:nvPr>
        </p:nvGraphicFramePr>
        <p:xfrm>
          <a:off x="6292850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9" name="Content Placeholder 98" descr="pie chart&#10;">
            <a:extLst>
              <a:ext uri="{FF2B5EF4-FFF2-40B4-BE49-F238E27FC236}">
                <a16:creationId xmlns:a16="http://schemas.microsoft.com/office/drawing/2014/main" id="{650E4C09-7ED6-4629-A224-BF1F95D1B12E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2196363403"/>
              </p:ext>
            </p:extLst>
          </p:nvPr>
        </p:nvGraphicFramePr>
        <p:xfrm>
          <a:off x="8982075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2FCDA-3785-4537-AFE8-AA4F93B008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4333934"/>
            <a:ext cx="2286000" cy="548640"/>
          </a:xfrm>
        </p:spPr>
        <p:txBody>
          <a:bodyPr/>
          <a:lstStyle/>
          <a:p>
            <a:r>
              <a:rPr lang="en-US" dirty="0"/>
              <a:t>MUTUAL FUNDS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5873DD-2E07-4171-8766-39AADEE7DE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02736" y="4333934"/>
            <a:ext cx="2286000" cy="548640"/>
          </a:xfrm>
        </p:spPr>
        <p:txBody>
          <a:bodyPr/>
          <a:lstStyle/>
          <a:p>
            <a:r>
              <a:rPr lang="en-ZA" dirty="0"/>
              <a:t>ANGEL INVESTMENTS</a:t>
            </a:r>
            <a:endParaRPr lang="en-US" dirty="0"/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B8264429-F42D-4998-B782-DC8C361025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91072" y="4333934"/>
            <a:ext cx="2286000" cy="548640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D05795A-8454-4944-9FB8-476A5026EA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82077" y="4333934"/>
            <a:ext cx="2286000" cy="548640"/>
          </a:xfrm>
        </p:spPr>
        <p:txBody>
          <a:bodyPr/>
          <a:lstStyle/>
          <a:p>
            <a:r>
              <a:rPr lang="en-US" dirty="0"/>
              <a:t>SHARES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1370D65A-E5A4-4F8A-B3B5-680C13525F6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4912335"/>
            <a:ext cx="2286000" cy="274320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38EE9AEE-CB8D-4216-B18B-82715EDEEAF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2736" y="4912335"/>
            <a:ext cx="2286000" cy="274320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6038E047-D8F9-4C1F-A919-495700F6725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91072" y="4912335"/>
            <a:ext cx="2286000" cy="274320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EE462EB4-9485-4461-93B9-DD90711C8A8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982077" y="4912335"/>
            <a:ext cx="2286000" cy="274320"/>
          </a:xfrm>
        </p:spPr>
        <p:txBody>
          <a:bodyPr/>
          <a:lstStyle/>
          <a:p>
            <a:r>
              <a:rPr lang="en-US" dirty="0"/>
              <a:t>$82,000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92662-C7A1-44C2-A7EE-E26A7AC392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5235467"/>
            <a:ext cx="2286000" cy="731520"/>
          </a:xfrm>
        </p:spPr>
        <p:txBody>
          <a:bodyPr/>
          <a:lstStyle/>
          <a:p>
            <a:r>
              <a:rPr lang="en-ZA" dirty="0"/>
              <a:t>Revenue obtained from blue chip mutual funds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BD0792BE-6E36-45C3-B448-74B23731162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02736" y="5235467"/>
            <a:ext cx="2286000" cy="731520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E25ED014-7F58-4C5E-87B2-40AD88F1EC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91072" y="5235467"/>
            <a:ext cx="2286000" cy="731520"/>
          </a:xfrm>
        </p:spPr>
        <p:txBody>
          <a:bodyPr/>
          <a:lstStyle/>
          <a:p>
            <a:r>
              <a:rPr lang="en-ZA" noProof="1"/>
              <a:t>Liquid cash we have on hand</a:t>
            </a:r>
          </a:p>
          <a:p>
            <a:endParaRPr lang="en-US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95B43878-A391-4269-82B7-8EF11F70CD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82077" y="5235467"/>
            <a:ext cx="2286000" cy="731520"/>
          </a:xfrm>
        </p:spPr>
        <p:txBody>
          <a:bodyPr/>
          <a:lstStyle/>
          <a:p>
            <a:r>
              <a:rPr lang="en-ZA" dirty="0"/>
              <a:t>Number of shares converted into USD</a:t>
            </a:r>
          </a:p>
          <a:p>
            <a:endParaRPr lang="en-US" dirty="0"/>
          </a:p>
        </p:txBody>
      </p:sp>
      <p:sp>
        <p:nvSpPr>
          <p:cNvPr id="134" name="Date Placeholder 133">
            <a:extLst>
              <a:ext uri="{FF2B5EF4-FFF2-40B4-BE49-F238E27FC236}">
                <a16:creationId xmlns:a16="http://schemas.microsoft.com/office/drawing/2014/main" id="{74DCE933-510F-43E9-B365-51DE44E3F8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135" name="Footer Placeholder 134">
            <a:extLst>
              <a:ext uri="{FF2B5EF4-FFF2-40B4-BE49-F238E27FC236}">
                <a16:creationId xmlns:a16="http://schemas.microsoft.com/office/drawing/2014/main" id="{FE8C31A6-9ABF-488F-97FB-F4BA3A8BD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6" name="Slide Number Placeholder 135">
            <a:extLst>
              <a:ext uri="{FF2B5EF4-FFF2-40B4-BE49-F238E27FC236}">
                <a16:creationId xmlns:a16="http://schemas.microsoft.com/office/drawing/2014/main" id="{4463A14E-37FA-4A21-AED2-95402D60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76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a man in a meeting&#10;">
            <a:extLst>
              <a:ext uri="{FF2B5EF4-FFF2-40B4-BE49-F238E27FC236}">
                <a16:creationId xmlns:a16="http://schemas.microsoft.com/office/drawing/2014/main" id="{31EB3F7E-46D2-4030-923F-5B334198CA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0"/>
            <a:ext cx="11961813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SUBJECT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8" y="1984249"/>
            <a:ext cx="3256546" cy="34099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Property &amp; Casualty (P&amp;C ) Auto Insurance carriers are always working ways to retain existing costumers. Inefficiencies in customer retention results in increased costs for carriers.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00243C5-63A8-41FD-AC5F-B82F3BE2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B5BCD2D-8C5B-4AA6-9D92-91CEEB731D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6000" dirty="0"/>
              <a:t>SUBJECT 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26E79-BB71-489A-B65B-6FB9A794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9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Placeholder 51" descr="photo of building column&#10;">
            <a:extLst>
              <a:ext uri="{FF2B5EF4-FFF2-40B4-BE49-F238E27FC236}">
                <a16:creationId xmlns:a16="http://schemas.microsoft.com/office/drawing/2014/main" id="{FB984F8E-E35E-4C11-86D8-AC8E1328E9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" b="58"/>
          <a:stretch/>
        </p:blipFill>
        <p:spPr>
          <a:xfrm>
            <a:off x="458724" y="481369"/>
            <a:ext cx="11274552" cy="27432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7B7CBFC-65A2-4AB4-BE48-C580D13C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92386"/>
            <a:ext cx="45720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3" name="Date Placeholder 52">
            <a:extLst>
              <a:ext uri="{FF2B5EF4-FFF2-40B4-BE49-F238E27FC236}">
                <a16:creationId xmlns:a16="http://schemas.microsoft.com/office/drawing/2014/main" id="{7E54F570-0C8E-43F9-A9E7-7E32C629CD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F7B98703-748F-4466-B210-C3632974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2B40CBE-DEC8-4A9F-AF68-3DABE42C7E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89391" y="3546349"/>
            <a:ext cx="5248656" cy="1920240"/>
          </a:xfrm>
        </p:spPr>
        <p:txBody>
          <a:bodyPr/>
          <a:lstStyle/>
          <a:p>
            <a:r>
              <a:rPr lang="en-US" dirty="0"/>
              <a:t>At Contoso, we believe in giving 110%. By closing the loop on investment management and using the latest technology, we help businesses grow and expand their portfolio funds. We thrive because of our market knowledge and a great team behind our product. As our CEO says, "Efficiencies will come from proactively transforming how we do business."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8FA207-53D3-4237-A057-8F03251DDE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9512" y="5503164"/>
            <a:ext cx="6958584" cy="13716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39708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mage of bar graphs">
            <a:extLst>
              <a:ext uri="{FF2B5EF4-FFF2-40B4-BE49-F238E27FC236}">
                <a16:creationId xmlns:a16="http://schemas.microsoft.com/office/drawing/2014/main" id="{B1240E7A-9EE3-4AD7-AC70-53A1C0C7D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8562475" cy="1325563"/>
          </a:xfrm>
        </p:spPr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6363A03-E425-4DF0-A245-F0EEE2D0431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</p:spPr>
        <p:txBody>
          <a:bodyPr/>
          <a:lstStyle/>
          <a:p>
            <a:r>
              <a:rPr lang="en-US" dirty="0"/>
              <a:t>Limited consumer pool</a:t>
            </a:r>
          </a:p>
          <a:p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80B2038-1B53-491E-BC2F-148E99EFDB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399" y="3882692"/>
            <a:ext cx="3886200" cy="914400"/>
          </a:xfrm>
        </p:spPr>
        <p:txBody>
          <a:bodyPr>
            <a:normAutofit/>
          </a:bodyPr>
          <a:lstStyle/>
          <a:p>
            <a:r>
              <a:rPr lang="en-US" sz="1800" dirty="0"/>
              <a:t>Out of 50 of the largest auto insurance carriers, only 4 carriers make up 55.3% of the market share.  - </a:t>
            </a:r>
            <a:r>
              <a:rPr lang="en-US" sz="1800" dirty="0">
                <a:hlinkClick r:id="rId3"/>
              </a:rPr>
              <a:t>Forbes</a:t>
            </a:r>
            <a:r>
              <a:rPr lang="en-US" sz="1800" dirty="0"/>
              <a:t>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EF3428C-82C8-426A-8AA5-06D4123935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95637" y="1902606"/>
            <a:ext cx="3886200" cy="320040"/>
          </a:xfrm>
        </p:spPr>
        <p:txBody>
          <a:bodyPr/>
          <a:lstStyle/>
          <a:p>
            <a:r>
              <a:rPr lang="en-US" dirty="0"/>
              <a:t>Cost of advertising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178A14-FF95-463C-89E7-D71BB431EA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95637" y="2222646"/>
            <a:ext cx="3886200" cy="737604"/>
          </a:xfrm>
        </p:spPr>
        <p:txBody>
          <a:bodyPr>
            <a:noAutofit/>
          </a:bodyPr>
          <a:lstStyle/>
          <a:p>
            <a:r>
              <a:rPr lang="en-US" sz="1800" b="0" i="0" dirty="0">
                <a:solidFill>
                  <a:srgbClr val="1F2121"/>
                </a:solidFill>
                <a:effectLst/>
                <a:highlight>
                  <a:srgbClr val="FFFFFF"/>
                </a:highlight>
                <a:latin typeface="Avenir Heavy"/>
              </a:rPr>
              <a:t>“The US insurance industry is projected to spend over $15 Billion in digital ad spend in 2024.” – </a:t>
            </a:r>
            <a:r>
              <a:rPr lang="en-US" sz="1800" b="0" i="0" dirty="0" err="1">
                <a:solidFill>
                  <a:srgbClr val="1F2121"/>
                </a:solidFill>
                <a:effectLst/>
                <a:highlight>
                  <a:srgbClr val="FFFFFF"/>
                </a:highlight>
                <a:latin typeface="Avenir Heavy"/>
                <a:hlinkClick r:id="rId4"/>
              </a:rPr>
              <a:t>Invoca</a:t>
            </a:r>
            <a:endParaRPr lang="en-US" sz="1800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F07FAC4-029F-4076-B784-683A1CCA68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399" y="2222646"/>
            <a:ext cx="3886200" cy="914400"/>
          </a:xfrm>
        </p:spPr>
        <p:txBody>
          <a:bodyPr>
            <a:normAutofit/>
          </a:bodyPr>
          <a:lstStyle/>
          <a:p>
            <a:r>
              <a:rPr lang="en-US" sz="1800" dirty="0"/>
              <a:t>There is a limited pool of customers that are eligible for auto insurance. 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EEA5224-6F24-4134-84A4-4BB922BE15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95637" y="3538856"/>
            <a:ext cx="3886200" cy="640516"/>
          </a:xfrm>
        </p:spPr>
        <p:txBody>
          <a:bodyPr/>
          <a:lstStyle/>
          <a:p>
            <a:r>
              <a:rPr lang="en-US" dirty="0"/>
              <a:t>Cost of auto insurance is rising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6DC9F3A7-D8E7-4ABC-8153-8AFB777CAC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95637" y="4207426"/>
            <a:ext cx="3886200" cy="1315188"/>
          </a:xfrm>
        </p:spPr>
        <p:txBody>
          <a:bodyPr>
            <a:noAutofit/>
          </a:bodyPr>
          <a:lstStyle/>
          <a:p>
            <a:r>
              <a:rPr lang="en-US" sz="1800" dirty="0"/>
              <a:t>The cost of acquiring new customers due to failed retention is a cost passed to customers in the form of increased premium.</a:t>
            </a:r>
          </a:p>
        </p:txBody>
      </p:sp>
      <p:sp>
        <p:nvSpPr>
          <p:cNvPr id="152" name="Text Placeholder 151">
            <a:extLst>
              <a:ext uri="{FF2B5EF4-FFF2-40B4-BE49-F238E27FC236}">
                <a16:creationId xmlns:a16="http://schemas.microsoft.com/office/drawing/2014/main" id="{3C4F874E-995C-4034-ACF3-1F09DDFD1EF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107234" y="0"/>
            <a:ext cx="1737360" cy="6858000"/>
          </a:xfrm>
        </p:spPr>
        <p:txBody>
          <a:bodyPr/>
          <a:lstStyle/>
          <a:p>
            <a:r>
              <a:rPr lang="en-US" sz="7200" b="1" dirty="0"/>
              <a:t>CONSIDERATIONS</a:t>
            </a:r>
            <a:endParaRPr lang="en-US" sz="6600" b="1" dirty="0"/>
          </a:p>
        </p:txBody>
      </p:sp>
      <p:sp>
        <p:nvSpPr>
          <p:cNvPr id="7" name="Text Placeholder 46">
            <a:extLst>
              <a:ext uri="{FF2B5EF4-FFF2-40B4-BE49-F238E27FC236}">
                <a16:creationId xmlns:a16="http://schemas.microsoft.com/office/drawing/2014/main" id="{F75D9270-7277-607D-720E-A82882E5C302}"/>
              </a:ext>
            </a:extLst>
          </p:cNvPr>
          <p:cNvSpPr txBox="1">
            <a:spLocks/>
          </p:cNvSpPr>
          <p:nvPr/>
        </p:nvSpPr>
        <p:spPr>
          <a:xfrm>
            <a:off x="914399" y="3538856"/>
            <a:ext cx="3886200" cy="32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competitive market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6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erson using laptop">
            <a:extLst>
              <a:ext uri="{FF2B5EF4-FFF2-40B4-BE49-F238E27FC236}">
                <a16:creationId xmlns:a16="http://schemas.microsoft.com/office/drawing/2014/main" id="{580459A6-74F1-49C9-B51B-9878E21EB1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187" y="-68580"/>
            <a:ext cx="11961813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ZA" sz="4400" b="1" dirty="0">
                <a:solidFill>
                  <a:srgbClr val="090909"/>
                </a:solidFill>
              </a:rPr>
              <a:t>OPPORTUNITY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721608"/>
            <a:ext cx="429768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I will mitigate this cost by developing machine learning model(s) that will identify the likelihood of customer retention based on  aspects of their demographic.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57CCB72-3874-46DE-9CF8-8C39DE3D26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ZA" sz="8800" b="1" dirty="0">
                <a:solidFill>
                  <a:srgbClr val="090909"/>
                </a:solidFill>
              </a:rPr>
              <a:t>Opportunity</a:t>
            </a:r>
          </a:p>
          <a:p>
            <a:endParaRPr lang="en-US" sz="12500" b="1" dirty="0">
              <a:solidFill>
                <a:srgbClr val="090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33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363" y="365125"/>
            <a:ext cx="5103007" cy="1325563"/>
          </a:xfrm>
        </p:spPr>
        <p:txBody>
          <a:bodyPr/>
          <a:lstStyle/>
          <a:p>
            <a:r>
              <a:rPr lang="en-US" dirty="0"/>
              <a:t>IMPACT</a:t>
            </a:r>
          </a:p>
        </p:txBody>
      </p:sp>
      <p:pic>
        <p:nvPicPr>
          <p:cNvPr id="7" name="Picture Placeholder 6" descr="Man working on laptop sitting by the window">
            <a:extLst>
              <a:ext uri="{FF2B5EF4-FFF2-40B4-BE49-F238E27FC236}">
                <a16:creationId xmlns:a16="http://schemas.microsoft.com/office/drawing/2014/main" id="{32F765DF-EED6-463B-813A-9D13C1F849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630" y="548640"/>
            <a:ext cx="4389120" cy="576072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3056" y="1919118"/>
            <a:ext cx="5120640" cy="3200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Consumer retention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DDEB93-8628-4CD2-969D-1108E8684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37604" y="2208763"/>
            <a:ext cx="5120640" cy="1325563"/>
          </a:xfrm>
        </p:spPr>
        <p:txBody>
          <a:bodyPr>
            <a:noAutofit/>
          </a:bodyPr>
          <a:lstStyle/>
          <a:p>
            <a:r>
              <a:rPr lang="en-US" sz="1600" dirty="0"/>
              <a:t>Calls will influence over $1 trillion in US consumer spending this year (</a:t>
            </a:r>
            <a:r>
              <a:rPr lang="en-US" sz="1600" b="0" i="0" dirty="0" err="1">
                <a:solidFill>
                  <a:srgbClr val="1F2121"/>
                </a:solidFill>
                <a:effectLst/>
                <a:highlight>
                  <a:srgbClr val="FFFFFF"/>
                </a:highlight>
                <a:latin typeface="Avenir Heavy"/>
                <a:hlinkClick r:id="rId3"/>
              </a:rPr>
              <a:t>Invoca</a:t>
            </a:r>
            <a:r>
              <a:rPr lang="en-US" sz="1600" dirty="0"/>
              <a:t>). Which is why we want to leverage machine learning to better identify the likelihood of customer retention based on  aspects of their demographic.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148019F-B471-48D3-A6AA-3F0B467240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53056" y="3592422"/>
            <a:ext cx="5120640" cy="320040"/>
          </a:xfrm>
        </p:spPr>
        <p:txBody>
          <a:bodyPr/>
          <a:lstStyle/>
          <a:p>
            <a:r>
              <a:rPr lang="en-US" dirty="0"/>
              <a:t>Decrease need for marketing 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B300A6A-6AD6-4D6C-85C5-FDF36EF1D3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3056" y="3912462"/>
            <a:ext cx="5120640" cy="1509089"/>
          </a:xfrm>
        </p:spPr>
        <p:txBody>
          <a:bodyPr>
            <a:noAutofit/>
          </a:bodyPr>
          <a:lstStyle/>
          <a:p>
            <a:r>
              <a:rPr lang="en-US" sz="1600" dirty="0"/>
              <a:t>Assuming the average carrier spending $1.65 billion on ads in 2024 (based on distribution of ad spend for all carriers in 2020), increasing customer retention by 5% will allow for a reduction in ad spending by 10% or $165,000,000. – </a:t>
            </a:r>
            <a:r>
              <a:rPr lang="en-US" sz="1600" dirty="0">
                <a:hlinkClick r:id="rId4"/>
              </a:rPr>
              <a:t>Ad Spending </a:t>
            </a:r>
            <a:endParaRPr lang="en-US" sz="160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03AC016-5A46-4B6E-943F-B9F4648629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3182" y="5265726"/>
            <a:ext cx="5120640" cy="320040"/>
          </a:xfrm>
        </p:spPr>
        <p:txBody>
          <a:bodyPr/>
          <a:lstStyle/>
          <a:p>
            <a:r>
              <a:rPr lang="en-US" dirty="0"/>
              <a:t>Savings passed to customers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0A43BEE-B04F-469B-9957-9AF5947E5A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3056" y="5593957"/>
            <a:ext cx="5120640" cy="898917"/>
          </a:xfrm>
        </p:spPr>
        <p:txBody>
          <a:bodyPr>
            <a:noAutofit/>
          </a:bodyPr>
          <a:lstStyle/>
          <a:p>
            <a:r>
              <a:rPr lang="en-US" sz="1600" dirty="0"/>
              <a:t>Reduction in cost of annual premium by 4%. When compared to the national average cost of $2,150 annually, we would see cost be reduced to $2,064. - </a:t>
            </a:r>
            <a:r>
              <a:rPr lang="en-US" sz="1600" dirty="0">
                <a:hlinkClick r:id="rId5"/>
              </a:rPr>
              <a:t>Forbes</a:t>
            </a:r>
            <a:endParaRPr lang="en-US" sz="1600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BD1651FB-5427-4C2E-968C-077A5FCB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91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of bar graph">
            <a:extLst>
              <a:ext uri="{FF2B5EF4-FFF2-40B4-BE49-F238E27FC236}">
                <a16:creationId xmlns:a16="http://schemas.microsoft.com/office/drawing/2014/main" id="{6A057D43-F8BF-4DAD-A7AD-845A6D5B5A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7894320" cy="1325563"/>
          </a:xfrm>
        </p:spPr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</p:spPr>
        <p:txBody>
          <a:bodyPr/>
          <a:lstStyle/>
          <a:p>
            <a:r>
              <a:rPr lang="en-US" dirty="0"/>
              <a:t>DATA QUALITY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671EBE-B721-4278-A276-75F44D556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92488" y="2686050"/>
            <a:ext cx="3657600" cy="2743200"/>
          </a:xfrm>
        </p:spPr>
        <p:txBody>
          <a:bodyPr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noProof="1"/>
              <a:t>All my data is from Texas, which means adapting my model(s) to other states may be a challenge.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noProof="1"/>
              <a:t>The Churn is not explicit regarding whether customers were dropped by their carrier or voluntarily left.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noProof="1"/>
              <a:t>There are multiple home market values ranges for a given city.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noProof="1"/>
              <a:t>My marital status data is limited to single or married.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noProof="1"/>
              <a:t>Data for customers that rent their home is missing. </a:t>
            </a:r>
          </a:p>
          <a:p>
            <a:endParaRPr lang="en-ZA" sz="1050" noProof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29525" y="1919288"/>
            <a:ext cx="3657600" cy="640080"/>
          </a:xfrm>
        </p:spPr>
        <p:txBody>
          <a:bodyPr/>
          <a:lstStyle/>
          <a:p>
            <a:r>
              <a:rPr lang="en-US" dirty="0"/>
              <a:t>PRELIMINARY EDA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72E633-D3D4-4B6D-909F-937FED844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29524" y="2686050"/>
            <a:ext cx="3724275" cy="27432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/>
              <a:t>Only 11% of the Churn column has a ‘True’ value, which indicates that churn is already low but has room for improvement.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/>
              <a:t>The distribution of customers across counties is disproportionate, so any features developed around county may yield results that are reflective of the counties with higher customer counts. </a:t>
            </a:r>
          </a:p>
          <a:p>
            <a:endParaRPr lang="en-ZA" noProof="1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D55AB81-8A4D-4B4A-8B0F-A7407C69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04A6B-B6E9-40E3-BFCB-8C1C17E0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93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close up image of coins">
            <a:extLst>
              <a:ext uri="{FF2B5EF4-FFF2-40B4-BE49-F238E27FC236}">
                <a16:creationId xmlns:a16="http://schemas.microsoft.com/office/drawing/2014/main" id="{B91E178C-484E-43C6-93B4-4DF1D16460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THE WAY FORWARD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444752" y="2487165"/>
            <a:ext cx="2926080" cy="2714379"/>
          </a:xfrm>
        </p:spPr>
        <p:txBody>
          <a:bodyPr/>
          <a:lstStyle/>
          <a:p>
            <a:r>
              <a:rPr lang="en-ZA" dirty="0"/>
              <a:t>DATA PROCESSING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673352" y="3374136"/>
            <a:ext cx="2468880" cy="18274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ZA" sz="1200" noProof="1"/>
              <a:t>Consolidate low customer count counties into a single column.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ZA" sz="1200" noProof="1"/>
              <a:t>Drop columns with high multicollinearity.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ZA" sz="1200" noProof="1"/>
              <a:t>Normalize home market value ranges.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36008" y="2454844"/>
            <a:ext cx="2926080" cy="2715768"/>
          </a:xfrm>
        </p:spPr>
        <p:txBody>
          <a:bodyPr>
            <a:normAutofit/>
          </a:bodyPr>
          <a:lstStyle/>
          <a:p>
            <a:r>
              <a:rPr lang="en-ZA" dirty="0"/>
              <a:t>FEATURE ENGINEERING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20966" y="3374135"/>
            <a:ext cx="2550067" cy="179647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ZA" sz="1200" noProof="1"/>
              <a:t>Explore the following columns and how they may relate.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200" noProof="1"/>
              <a:t>Days_tenure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200" noProof="1"/>
              <a:t>Age_in years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200" noProof="1"/>
              <a:t>Curr_ann_amt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200" noProof="1"/>
              <a:t>Avg_home__market_value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90688" y="2487165"/>
            <a:ext cx="2926080" cy="2715768"/>
          </a:xfrm>
        </p:spPr>
        <p:txBody>
          <a:bodyPr>
            <a:normAutofit/>
          </a:bodyPr>
          <a:lstStyle/>
          <a:p>
            <a:r>
              <a:rPr lang="en-ZA" dirty="0"/>
              <a:t>BASELINE MODELING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7" y="3374136"/>
            <a:ext cx="2600427" cy="154189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ZA" sz="1200" noProof="1"/>
              <a:t>Linear models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ZA" sz="1200" noProof="1"/>
              <a:t>Logistic models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ZA" sz="1200" noProof="1"/>
              <a:t>Decision trees</a:t>
            </a:r>
          </a:p>
          <a:p>
            <a:pPr algn="l"/>
            <a:r>
              <a:rPr lang="en-ZA" sz="1200" noProof="1"/>
              <a:t>Result should be binary classification type of machine learning. </a:t>
            </a:r>
          </a:p>
          <a:p>
            <a:pPr marL="342900" indent="-342900" algn="l">
              <a:buFont typeface="+mj-lt"/>
              <a:buAutoNum type="arabicPeriod"/>
            </a:pPr>
            <a:endParaRPr lang="en-ZA" sz="1200" noProof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27597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Wall street sign&#10;">
            <a:extLst>
              <a:ext uri="{FF2B5EF4-FFF2-40B4-BE49-F238E27FC236}">
                <a16:creationId xmlns:a16="http://schemas.microsoft.com/office/drawing/2014/main" id="{7EA54CDC-A10B-4928-83AD-8A873A126A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0648DE95-334E-46CE-B3A6-AEEB61BA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0E486CF-8877-4DB4-98D3-2CD9F1CB33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/>
          <a:p>
            <a:r>
              <a:rPr lang="en-US" b="1" dirty="0"/>
              <a:t>Eli Miranda</a:t>
            </a:r>
          </a:p>
          <a:p>
            <a:r>
              <a:rPr lang="en-US" b="1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 Insurance Retention </a:t>
            </a:r>
            <a:r>
              <a:rPr lang="en-US" b="1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 Source</a:t>
            </a:r>
            <a:endParaRPr lang="en-US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  <p:sp>
        <p:nvSpPr>
          <p:cNvPr id="50" name="Date Placeholder 49">
            <a:extLst>
              <a:ext uri="{FF2B5EF4-FFF2-40B4-BE49-F238E27FC236}">
                <a16:creationId xmlns:a16="http://schemas.microsoft.com/office/drawing/2014/main" id="{108C1532-C197-478C-AFA8-3EACE6CE5E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07E67588-DFE4-40B6-B7B2-7329C1D7C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FFBA0FCD-5060-4B39-B311-BE2FE37C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19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814B-4FF6-7C58-C7F5-5633315F5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10515600" cy="5573313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DIVIDER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0EB78B-E8DA-1A3B-D731-CA8C75CA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E2B09-F809-18D0-FC62-241034505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6E30-33EC-B01E-58CB-CCEC04A6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07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 pitch deck_Win32_JB_v2.potx" id="{20737546-06B0-4BD7-AC56-F403EF86C0E3}" vid="{1EA85B44-1A53-4BBB-B1B2-A9A21AB62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4AF623-4A95-4652-AF18-74D461A96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AD7039-4680-4956-9542-B83D9E6314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C5A798-286F-493A-A004-3C6C2A6B8B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Financial pitch deck</Template>
  <TotalTime>404</TotalTime>
  <Words>1035</Words>
  <Application>Microsoft Office PowerPoint</Application>
  <PresentationFormat>Widescreen</PresentationFormat>
  <Paragraphs>287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Avenir Heavy</vt:lpstr>
      <vt:lpstr>Calibri</vt:lpstr>
      <vt:lpstr>Calibri Light</vt:lpstr>
      <vt:lpstr>Selawik Semibold</vt:lpstr>
      <vt:lpstr>Source Sans Pro</vt:lpstr>
      <vt:lpstr>Source Sans Pro ExtraLight</vt:lpstr>
      <vt:lpstr>Office Theme</vt:lpstr>
      <vt:lpstr>Auto Insurance Retention</vt:lpstr>
      <vt:lpstr>SUBJECT OVERVIEW</vt:lpstr>
      <vt:lpstr>CONSIDERATIONS</vt:lpstr>
      <vt:lpstr>OPPORTUNITY</vt:lpstr>
      <vt:lpstr>IMPACT</vt:lpstr>
      <vt:lpstr>THE DATASET</vt:lpstr>
      <vt:lpstr>THE WAY FORWARD</vt:lpstr>
      <vt:lpstr>Thank You</vt:lpstr>
      <vt:lpstr>DIVIDER</vt:lpstr>
      <vt:lpstr>PRODUCT OVERVIEW</vt:lpstr>
      <vt:lpstr>COMPANY OVERVIEW</vt:lpstr>
      <vt:lpstr>MARKET OVERVIEW</vt:lpstr>
      <vt:lpstr>MARKET COMPARISON</vt:lpstr>
      <vt:lpstr>GROWTH STRATEGY</vt:lpstr>
      <vt:lpstr>OUR COMPETITION </vt:lpstr>
      <vt:lpstr>TRACTION</vt:lpstr>
      <vt:lpstr>TWO-YEAR ACTION PLAN</vt:lpstr>
      <vt:lpstr>FINANCIALS</vt:lpstr>
      <vt:lpstr>FUNDING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Eli Miranda</dc:creator>
  <cp:lastModifiedBy>Eli Miranda</cp:lastModifiedBy>
  <cp:revision>17</cp:revision>
  <dcterms:created xsi:type="dcterms:W3CDTF">2024-05-13T19:24:48Z</dcterms:created>
  <dcterms:modified xsi:type="dcterms:W3CDTF">2024-05-14T06:12:36Z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